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BA86D9-42E9-4796-A28A-D452174B484D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8AB948F-7AC6-45CC-B57F-1D7BC416E44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2.1 and 2.1 Management Structures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Divisional Structure - Customer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38" y="2238375"/>
            <a:ext cx="75533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Divisional Structure - Geography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8" y="2239361"/>
            <a:ext cx="8286806" cy="237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Divisional Structure - Products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834" y="2357430"/>
            <a:ext cx="779233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Divisional Structure - Processes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876" y="2428870"/>
            <a:ext cx="7886248" cy="228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Divisional Structure – Ads and </a:t>
            </a:r>
            <a:r>
              <a:rPr lang="en-AU" sz="2800" dirty="0" err="1" smtClean="0"/>
              <a:t>Disads</a:t>
            </a:r>
            <a:endParaRPr lang="en-AU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0034" y="1571612"/>
            <a:ext cx="8183880" cy="4187952"/>
          </a:xfrm>
        </p:spPr>
        <p:txBody>
          <a:bodyPr/>
          <a:lstStyle/>
          <a:p>
            <a:endParaRPr lang="en-AU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95242" y="1725936"/>
          <a:ext cx="7905848" cy="3560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924"/>
                <a:gridCol w="3952924"/>
              </a:tblGrid>
              <a:tr h="649721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Advantages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291073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Direction of expertise at specific customers, products, regions and processes.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Encouragement of cooperation between departments.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Greater flexibility in adapting to change.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Reduced benefits of economies of scale because work may be duplicated.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Possible rivalry between divisions.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Matrix Structure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35771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Most complex structure.</a:t>
            </a:r>
          </a:p>
          <a:p>
            <a:endParaRPr lang="en-AU" dirty="0" smtClean="0"/>
          </a:p>
          <a:p>
            <a:r>
              <a:rPr lang="en-AU" dirty="0" smtClean="0"/>
              <a:t>Combines specialisation of Functional and Divisional Structures.</a:t>
            </a:r>
          </a:p>
          <a:p>
            <a:endParaRPr lang="en-AU" dirty="0" smtClean="0"/>
          </a:p>
          <a:p>
            <a:r>
              <a:rPr lang="en-AU" dirty="0" smtClean="0"/>
              <a:t>Involves bringing together specialists from different parts of the organisation to solve specific problems or to undertake specific projects in teams.</a:t>
            </a:r>
          </a:p>
          <a:p>
            <a:endParaRPr lang="en-AU" dirty="0" smtClean="0"/>
          </a:p>
          <a:p>
            <a:r>
              <a:rPr lang="en-AU" dirty="0" smtClean="0"/>
              <a:t>All staff are assigned to a function and a project.</a:t>
            </a:r>
            <a:endParaRPr lang="en-A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Matrix Structure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357718"/>
          </a:xfrm>
        </p:spPr>
        <p:txBody>
          <a:bodyPr>
            <a:normAutofit/>
          </a:bodyPr>
          <a:lstStyle/>
          <a:p>
            <a:endParaRPr lang="en-AU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101" y="1571612"/>
            <a:ext cx="79458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Matrix Structure – Ads and </a:t>
            </a:r>
            <a:r>
              <a:rPr lang="en-AU" sz="2800" dirty="0" err="1" smtClean="0"/>
              <a:t>Disads</a:t>
            </a:r>
            <a:endParaRPr lang="en-AU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0034" y="1571612"/>
            <a:ext cx="8183880" cy="4187952"/>
          </a:xfrm>
        </p:spPr>
        <p:txBody>
          <a:bodyPr/>
          <a:lstStyle/>
          <a:p>
            <a:endParaRPr lang="en-AU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95242" y="1725936"/>
          <a:ext cx="7905848" cy="3560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924"/>
                <a:gridCol w="3952924"/>
              </a:tblGrid>
              <a:tr h="649721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Advantages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291073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Enhanced flexibility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Enhanced communication, cooperation and teamwork.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Enhanced</a:t>
                      </a:r>
                      <a:r>
                        <a:rPr lang="en-AU" baseline="0" dirty="0" smtClean="0"/>
                        <a:t> decision making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Expertise spread across organisation.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Horizontal and vertical career pathways for employees.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Decisions can undermine chain of command.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Generally more complex to set up.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Possible conflicts between function heads and project leaders.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Questions may ask you to...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357718"/>
          </a:xfrm>
        </p:spPr>
        <p:txBody>
          <a:bodyPr>
            <a:normAutofit/>
          </a:bodyPr>
          <a:lstStyle/>
          <a:p>
            <a:r>
              <a:rPr lang="en-AU" dirty="0" smtClean="0"/>
              <a:t>Define key terms.</a:t>
            </a:r>
          </a:p>
          <a:p>
            <a:r>
              <a:rPr lang="en-AU" dirty="0" smtClean="0"/>
              <a:t>Describe key structures.</a:t>
            </a:r>
          </a:p>
          <a:p>
            <a:r>
              <a:rPr lang="en-AU" dirty="0" smtClean="0"/>
              <a:t>Identify structures from words and diagrams.</a:t>
            </a:r>
          </a:p>
          <a:p>
            <a:r>
              <a:rPr lang="en-AU" dirty="0" smtClean="0"/>
              <a:t>Draw basic structures.</a:t>
            </a:r>
          </a:p>
          <a:p>
            <a:r>
              <a:rPr lang="en-AU" dirty="0" smtClean="0"/>
              <a:t>Provide advantages and disadvantages of structures.</a:t>
            </a:r>
          </a:p>
          <a:p>
            <a:r>
              <a:rPr lang="en-AU" dirty="0" smtClean="0"/>
              <a:t>Recommend and justify structures for case studies.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500594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A management structure is a term used to describe the ways in which parts of an organisation are formally arranged to achieve objectives.</a:t>
            </a:r>
          </a:p>
          <a:p>
            <a:endParaRPr lang="en-AU" dirty="0" smtClean="0"/>
          </a:p>
          <a:p>
            <a:r>
              <a:rPr lang="en-AU" dirty="0" smtClean="0"/>
              <a:t>All organisations have a formal structure.</a:t>
            </a:r>
          </a:p>
          <a:p>
            <a:endParaRPr lang="en-AU" dirty="0" smtClean="0"/>
          </a:p>
          <a:p>
            <a:r>
              <a:rPr lang="en-AU" dirty="0" smtClean="0"/>
              <a:t>A structure is important to coordinate  work activities and to set out the roles and responsibilities of members within the organisation.</a:t>
            </a:r>
          </a:p>
          <a:p>
            <a:endParaRPr lang="en-AU" dirty="0" smtClean="0"/>
          </a:p>
          <a:p>
            <a:r>
              <a:rPr lang="en-AU" dirty="0" smtClean="0"/>
              <a:t>In general the structure is based upon the strategies that the organisation implements.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/>
          <a:lstStyle/>
          <a:p>
            <a:r>
              <a:rPr lang="en-AU" dirty="0" smtClean="0"/>
              <a:t>Management Hierarchy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/>
          </a:bodyPr>
          <a:lstStyle/>
          <a:p>
            <a:r>
              <a:rPr lang="en-AU" sz="2000" dirty="0" smtClean="0"/>
              <a:t>Hierarchy is the arrangement that provides increasing authority at higher levels.  Also referred to as the Vertical Specialisation</a:t>
            </a:r>
            <a:r>
              <a:rPr lang="en-AU" sz="2000" dirty="0" smtClean="0"/>
              <a:t>.</a:t>
            </a:r>
            <a:endParaRPr lang="en-AU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1098" y="2714620"/>
            <a:ext cx="7224240" cy="360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Chain of Command and Span of Control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/>
          </a:bodyPr>
          <a:lstStyle/>
          <a:p>
            <a:r>
              <a:rPr lang="en-AU" dirty="0" smtClean="0"/>
              <a:t>Chain of command is a system that determines the responsibility, supervision and accountability of members of the organisation.</a:t>
            </a:r>
          </a:p>
          <a:p>
            <a:endParaRPr lang="en-AU" dirty="0" smtClean="0"/>
          </a:p>
          <a:p>
            <a:r>
              <a:rPr lang="en-AU" dirty="0" smtClean="0"/>
              <a:t>Span of control refers to the number of people for whom a manager is directly responsible.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Changes in Organisational Structure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/>
          </a:bodyPr>
          <a:lstStyle/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156" y="1428736"/>
            <a:ext cx="5190812" cy="523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Horizontal Specialisation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/>
          </a:bodyPr>
          <a:lstStyle/>
          <a:p>
            <a:r>
              <a:rPr lang="en-AU" dirty="0" smtClean="0"/>
              <a:t>Horizontal specialisation refers to the groupings of people within the organisation.</a:t>
            </a:r>
          </a:p>
          <a:p>
            <a:endParaRPr lang="en-AU" dirty="0" smtClean="0"/>
          </a:p>
          <a:p>
            <a:r>
              <a:rPr lang="en-AU" dirty="0" smtClean="0"/>
              <a:t>The basic forms of horizontal specialisation are:</a:t>
            </a:r>
          </a:p>
          <a:p>
            <a:pPr lvl="2"/>
            <a:r>
              <a:rPr lang="en-AU" dirty="0" smtClean="0"/>
              <a:t>Functional Structure</a:t>
            </a:r>
          </a:p>
          <a:p>
            <a:pPr lvl="2"/>
            <a:r>
              <a:rPr lang="en-AU" dirty="0" smtClean="0"/>
              <a:t>Divisional Structure</a:t>
            </a:r>
          </a:p>
          <a:p>
            <a:pPr lvl="2"/>
            <a:r>
              <a:rPr lang="en-AU" dirty="0" smtClean="0"/>
              <a:t>Matrix Structure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Functional Structure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183880" cy="4187952"/>
          </a:xfrm>
        </p:spPr>
        <p:txBody>
          <a:bodyPr>
            <a:normAutofit/>
          </a:bodyPr>
          <a:lstStyle/>
          <a:p>
            <a:r>
              <a:rPr lang="en-AU" dirty="0" smtClean="0"/>
              <a:t>Involves grouping employees according to function or job. </a:t>
            </a:r>
            <a:r>
              <a:rPr lang="en-AU" dirty="0" err="1" smtClean="0"/>
              <a:t>Eg</a:t>
            </a:r>
            <a:r>
              <a:rPr lang="en-AU" dirty="0" smtClean="0"/>
              <a:t> Sales, Marketing Operations, HR, Finance, etc</a:t>
            </a:r>
            <a:r>
              <a:rPr lang="en-AU" dirty="0" smtClean="0"/>
              <a:t>.</a:t>
            </a:r>
            <a:endParaRPr lang="en-AU" i="1" dirty="0" smtClean="0"/>
          </a:p>
          <a:p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963" y="3429012"/>
            <a:ext cx="66960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Functional Structure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28736"/>
            <a:ext cx="8183880" cy="4187952"/>
          </a:xfrm>
        </p:spPr>
        <p:txBody>
          <a:bodyPr>
            <a:normAutofit/>
          </a:bodyPr>
          <a:lstStyle/>
          <a:p>
            <a:pPr>
              <a:buNone/>
            </a:pP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95242" y="1725936"/>
          <a:ext cx="7905848" cy="3560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924"/>
                <a:gridCol w="3952924"/>
              </a:tblGrid>
              <a:tr h="649721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Advantages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Disadvantages</a:t>
                      </a:r>
                      <a:endParaRPr lang="en-AU" dirty="0"/>
                    </a:p>
                  </a:txBody>
                  <a:tcPr/>
                </a:tc>
              </a:tr>
              <a:tr h="2910731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Defined career pathway for employees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dirty="0" smtClean="0"/>
                        <a:t> Task</a:t>
                      </a:r>
                      <a:r>
                        <a:rPr lang="en-AU" baseline="0" dirty="0" smtClean="0"/>
                        <a:t> specialisation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Opportunity for skill and knowledge development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Efficient use of resources</a:t>
                      </a:r>
                      <a:r>
                        <a:rPr lang="en-AU" dirty="0" smtClean="0"/>
                        <a:t>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Lack of flexibility and cooperation between departments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Departments may have a narrow focus rather than an organisational wide focus.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AU" baseline="0" dirty="0" smtClean="0"/>
                        <a:t> Empire building and competition between departments for resources.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r>
              <a:rPr lang="en-AU" sz="2800" dirty="0" smtClean="0"/>
              <a:t>Divisional Structure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Groups employees together according to divisions.</a:t>
            </a:r>
          </a:p>
          <a:p>
            <a:endParaRPr lang="en-AU" dirty="0" smtClean="0"/>
          </a:p>
          <a:p>
            <a:r>
              <a:rPr lang="en-AU" dirty="0" smtClean="0"/>
              <a:t>These divisions may include:</a:t>
            </a:r>
          </a:p>
          <a:p>
            <a:pPr lvl="1"/>
            <a:r>
              <a:rPr lang="en-AU" dirty="0" smtClean="0"/>
              <a:t>Customer: according to customers being served.</a:t>
            </a:r>
          </a:p>
          <a:p>
            <a:pPr lvl="1"/>
            <a:r>
              <a:rPr lang="en-AU" dirty="0" smtClean="0"/>
              <a:t>Geography: According to location.</a:t>
            </a:r>
          </a:p>
          <a:p>
            <a:pPr lvl="1"/>
            <a:r>
              <a:rPr lang="en-AU" dirty="0" smtClean="0"/>
              <a:t>Products: Based on products or services offered.</a:t>
            </a:r>
          </a:p>
          <a:p>
            <a:pPr lvl="1"/>
            <a:r>
              <a:rPr lang="en-AU" dirty="0" smtClean="0"/>
              <a:t>Processes: grouping employees who are part of the same process.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4065</TotalTime>
  <Words>523</Words>
  <Application>Microsoft Office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Aspect</vt:lpstr>
      <vt:lpstr>2.1 and 2.1 Management Structures</vt:lpstr>
      <vt:lpstr>Introduction</vt:lpstr>
      <vt:lpstr>Management Hierarchy</vt:lpstr>
      <vt:lpstr>Chain of Command and Span of Control</vt:lpstr>
      <vt:lpstr>Changes in Organisational Structure</vt:lpstr>
      <vt:lpstr>Horizontal Specialisation</vt:lpstr>
      <vt:lpstr>Functional Structure</vt:lpstr>
      <vt:lpstr>Functional Structure</vt:lpstr>
      <vt:lpstr>Divisional Structure</vt:lpstr>
      <vt:lpstr>Divisional Structure - Customer</vt:lpstr>
      <vt:lpstr>Divisional Structure - Geography</vt:lpstr>
      <vt:lpstr>Divisional Structure - Products</vt:lpstr>
      <vt:lpstr>Divisional Structure - Processes</vt:lpstr>
      <vt:lpstr>Divisional Structure – Ads and Disads</vt:lpstr>
      <vt:lpstr>Matrix Structure</vt:lpstr>
      <vt:lpstr>Matrix Structure</vt:lpstr>
      <vt:lpstr>Matrix Structure – Ads and Disads</vt:lpstr>
      <vt:lpstr>Questions may ask you to...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Structures</dc:title>
  <dc:creator>Education</dc:creator>
  <cp:lastModifiedBy>Education</cp:lastModifiedBy>
  <cp:revision>17</cp:revision>
  <dcterms:created xsi:type="dcterms:W3CDTF">2011-01-21T03:26:01Z</dcterms:created>
  <dcterms:modified xsi:type="dcterms:W3CDTF">2011-01-24T03:41:49Z</dcterms:modified>
</cp:coreProperties>
</file>